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8" r:id="rId7"/>
    <p:sldId id="271" r:id="rId8"/>
    <p:sldId id="273" r:id="rId9"/>
    <p:sldId id="274" r:id="rId10"/>
    <p:sldId id="275" r:id="rId11"/>
    <p:sldId id="270" r:id="rId12"/>
    <p:sldId id="277" r:id="rId13"/>
    <p:sldId id="265" r:id="rId14"/>
    <p:sldId id="276" r:id="rId15"/>
    <p:sldId id="278" r:id="rId16"/>
    <p:sldId id="266" r:id="rId17"/>
    <p:sldId id="269" r:id="rId18"/>
    <p:sldId id="25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56" autoAdjust="0"/>
    <p:restoredTop sz="93381" autoAdjust="0"/>
  </p:normalViewPr>
  <p:slideViewPr>
    <p:cSldViewPr>
      <p:cViewPr varScale="1">
        <p:scale>
          <a:sx n="160" d="100"/>
          <a:sy n="160" d="100"/>
        </p:scale>
        <p:origin x="2688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28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3/9/21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3/9/21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2778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4509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6"/>
          <p:cNvGrpSpPr/>
          <p:nvPr/>
        </p:nvGrpSpPr>
        <p:grpSpPr>
          <a:xfrm rot="-5400000" flipH="1">
            <a:off x="4661123" y="2389303"/>
            <a:ext cx="6872324" cy="2093410"/>
            <a:chOff x="187960" y="1453515"/>
            <a:chExt cx="3861435" cy="1568450"/>
          </a:xfrm>
        </p:grpSpPr>
        <p:sp>
          <p:nvSpPr>
            <p:cNvPr id="43" name="Google Shape;43;p6"/>
            <p:cNvSpPr/>
            <p:nvPr/>
          </p:nvSpPr>
          <p:spPr>
            <a:xfrm>
              <a:off x="187960" y="1453515"/>
              <a:ext cx="3860800" cy="1568450"/>
            </a:xfrm>
            <a:custGeom>
              <a:avLst/>
              <a:gdLst/>
              <a:ahLst/>
              <a:cxnLst/>
              <a:rect l="l" t="t" r="r" b="b"/>
              <a:pathLst>
                <a:path w="3860800" h="1568450" extrusionOk="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44" name="Google Shape;44;p6"/>
            <p:cNvSpPr/>
            <p:nvPr/>
          </p:nvSpPr>
          <p:spPr>
            <a:xfrm>
              <a:off x="187960" y="2182495"/>
              <a:ext cx="3860800" cy="838200"/>
            </a:xfrm>
            <a:custGeom>
              <a:avLst/>
              <a:gdLst/>
              <a:ahLst/>
              <a:cxnLst/>
              <a:rect l="l" t="t" r="r" b="b"/>
              <a:pathLst>
                <a:path w="3860800" h="838200" extrusionOk="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45" name="Google Shape;45;p6"/>
            <p:cNvSpPr/>
            <p:nvPr/>
          </p:nvSpPr>
          <p:spPr>
            <a:xfrm>
              <a:off x="188595" y="1819275"/>
              <a:ext cx="3860800" cy="1200150"/>
            </a:xfrm>
            <a:custGeom>
              <a:avLst/>
              <a:gdLst/>
              <a:ahLst/>
              <a:cxnLst/>
              <a:rect l="l" t="t" r="r" b="b"/>
              <a:pathLst>
                <a:path w="3860800" h="1200150" extrusionOk="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737850" y="690033"/>
            <a:ext cx="6034500" cy="992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737850" y="1967600"/>
            <a:ext cx="2891700" cy="391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◦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2"/>
          </p:nvPr>
        </p:nvSpPr>
        <p:spPr>
          <a:xfrm>
            <a:off x="3955979" y="1967600"/>
            <a:ext cx="2891700" cy="391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◦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8480584" y="6333135"/>
            <a:ext cx="5487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0557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ottom waves">
  <p:cSld name="Blank bottom wave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11"/>
          <p:cNvGrpSpPr/>
          <p:nvPr/>
        </p:nvGrpSpPr>
        <p:grpSpPr>
          <a:xfrm>
            <a:off x="-13177" y="4777815"/>
            <a:ext cx="9157393" cy="2080183"/>
            <a:chOff x="187960" y="1453515"/>
            <a:chExt cx="3861435" cy="1568450"/>
          </a:xfrm>
        </p:grpSpPr>
        <p:sp>
          <p:nvSpPr>
            <p:cNvPr id="82" name="Google Shape;82;p11"/>
            <p:cNvSpPr/>
            <p:nvPr/>
          </p:nvSpPr>
          <p:spPr>
            <a:xfrm>
              <a:off x="187960" y="1453515"/>
              <a:ext cx="3860800" cy="1568450"/>
            </a:xfrm>
            <a:custGeom>
              <a:avLst/>
              <a:gdLst/>
              <a:ahLst/>
              <a:cxnLst/>
              <a:rect l="l" t="t" r="r" b="b"/>
              <a:pathLst>
                <a:path w="3860800" h="1568450" extrusionOk="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83" name="Google Shape;83;p11"/>
            <p:cNvSpPr/>
            <p:nvPr/>
          </p:nvSpPr>
          <p:spPr>
            <a:xfrm>
              <a:off x="187960" y="2182495"/>
              <a:ext cx="3860800" cy="838200"/>
            </a:xfrm>
            <a:custGeom>
              <a:avLst/>
              <a:gdLst/>
              <a:ahLst/>
              <a:cxnLst/>
              <a:rect l="l" t="t" r="r" b="b"/>
              <a:pathLst>
                <a:path w="3860800" h="838200" extrusionOk="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84" name="Google Shape;84;p11"/>
            <p:cNvSpPr/>
            <p:nvPr/>
          </p:nvSpPr>
          <p:spPr>
            <a:xfrm>
              <a:off x="188595" y="1819275"/>
              <a:ext cx="3860800" cy="1200150"/>
            </a:xfrm>
            <a:custGeom>
              <a:avLst/>
              <a:gdLst/>
              <a:ahLst/>
              <a:cxnLst/>
              <a:rect l="l" t="t" r="r" b="b"/>
              <a:pathLst>
                <a:path w="3860800" h="1200150" extrusionOk="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85" name="Google Shape;85;p11"/>
          <p:cNvSpPr txBox="1">
            <a:spLocks noGrp="1"/>
          </p:cNvSpPr>
          <p:nvPr>
            <p:ph type="sldNum" idx="12"/>
          </p:nvPr>
        </p:nvSpPr>
        <p:spPr>
          <a:xfrm>
            <a:off x="8480584" y="6333135"/>
            <a:ext cx="5487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7398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2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55662" y="1447800"/>
            <a:ext cx="7124700" cy="1143000"/>
          </a:xfrm>
        </p:spPr>
        <p:txBody>
          <a:bodyPr/>
          <a:lstStyle/>
          <a:p>
            <a:r>
              <a:rPr lang="en-US" dirty="0">
                <a:latin typeface="+mn-lt"/>
              </a:rPr>
              <a:t>Review Activity 1.2.1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85800" y="2514600"/>
            <a:ext cx="7848600" cy="3200400"/>
          </a:xfrm>
          <a:prstGeom prst="rect">
            <a:avLst/>
          </a:prstGeom>
        </p:spPr>
        <p:txBody>
          <a:bodyPr>
            <a:noAutofit/>
          </a:bodyPr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+mn-lt"/>
              </a:rPr>
              <a:t>Wilson </a:t>
            </a:r>
            <a:r>
              <a:rPr lang="en-US" sz="2400" dirty="0" err="1">
                <a:latin typeface="+mn-lt"/>
              </a:rPr>
              <a:t>Agyare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Bosiako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Ohene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Antwi</a:t>
            </a:r>
            <a:r>
              <a:rPr lang="en-US" sz="2400" dirty="0">
                <a:latin typeface="+mn-lt"/>
              </a:rPr>
              <a:t>, and Fred </a:t>
            </a:r>
            <a:r>
              <a:rPr lang="en-US" sz="2400" dirty="0" err="1">
                <a:latin typeface="+mn-lt"/>
              </a:rPr>
              <a:t>Kizito</a:t>
            </a:r>
            <a:endParaRPr lang="en-US" sz="2400" dirty="0">
              <a:latin typeface="+mn-lt"/>
            </a:endParaRPr>
          </a:p>
          <a:p>
            <a:r>
              <a:rPr lang="en-US" sz="2400" dirty="0">
                <a:latin typeface="+mn-lt"/>
              </a:rPr>
              <a:t>KNUST, IITA</a:t>
            </a:r>
          </a:p>
          <a:p>
            <a:r>
              <a:rPr lang="en-US" sz="2400" b="1" dirty="0"/>
              <a:t>Land and Water Management Strategies for Ghana</a:t>
            </a:r>
            <a:endParaRPr lang="en-US" sz="2400" dirty="0">
              <a:latin typeface="+mn-lt"/>
            </a:endParaRPr>
          </a:p>
          <a:p>
            <a:r>
              <a:rPr lang="en-US" sz="2400" dirty="0">
                <a:latin typeface="+mn-lt"/>
              </a:rPr>
              <a:t>Africa RISING</a:t>
            </a:r>
          </a:p>
          <a:p>
            <a:r>
              <a:rPr lang="en-US" sz="2400" dirty="0">
                <a:latin typeface="+mn-lt"/>
              </a:rPr>
              <a:t>WA Review and Planning Meeting </a:t>
            </a:r>
          </a:p>
          <a:p>
            <a:r>
              <a:rPr lang="en-US" sz="2400" dirty="0">
                <a:latin typeface="+mn-lt"/>
              </a:rPr>
              <a:t>Tamale, Ghana</a:t>
            </a:r>
          </a:p>
          <a:p>
            <a:r>
              <a:rPr lang="en-US" sz="2400" dirty="0">
                <a:latin typeface="+mn-lt"/>
              </a:rPr>
              <a:t>24-25</a:t>
            </a:r>
            <a:r>
              <a:rPr lang="en-US" sz="2400" baseline="30000" dirty="0">
                <a:latin typeface="+mn-lt"/>
              </a:rPr>
              <a:t>th</a:t>
            </a:r>
            <a:r>
              <a:rPr lang="en-US" sz="2400" dirty="0">
                <a:latin typeface="+mn-lt"/>
              </a:rPr>
              <a:t>  June 2020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609600"/>
            <a:ext cx="7772400" cy="838200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1447800"/>
            <a:ext cx="7772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Changes in available moisture were affected by the presence of cowpea living mulch, despite the differences in soil type.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Cowpea planted one week after planting maize resulted in the highest available moisture remaining.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Grain yield showed a strong relationship with available soil moisture thus, cowpea living mulch system improves available soil moisture.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333026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879905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Carry out Soil and Water Conservation (SWC) Refresher Workshop in </a:t>
            </a:r>
            <a:r>
              <a:rPr lang="en-GB" sz="32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Nyangua</a:t>
            </a:r>
            <a:r>
              <a:rPr lang="en-GB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for </a:t>
            </a:r>
            <a:r>
              <a:rPr lang="en-GB" sz="32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Bonia</a:t>
            </a:r>
            <a:r>
              <a:rPr lang="en-GB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and </a:t>
            </a:r>
            <a:r>
              <a:rPr lang="en-GB" sz="32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Nyangua</a:t>
            </a:r>
            <a:r>
              <a:rPr lang="en-GB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farmers</a:t>
            </a:r>
            <a:endParaRPr lang="en-GB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76200" y="3280726"/>
            <a:ext cx="7315200" cy="3348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1000"/>
              </a:spcAft>
              <a:buSzPts val="1200"/>
            </a:pPr>
            <a:r>
              <a:rPr lang="en-GB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Farmers were trained on the following</a:t>
            </a:r>
            <a:r>
              <a:rPr lang="en-GB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514350" lvl="0" indent="-514350" algn="just">
              <a:lnSpc>
                <a:spcPct val="107000"/>
              </a:lnSpc>
              <a:spcAft>
                <a:spcPts val="1000"/>
              </a:spcAft>
              <a:buSzPts val="1200"/>
              <a:buFont typeface="+mj-lt"/>
              <a:buAutoNum type="alphaLcPeriod"/>
            </a:pPr>
            <a:r>
              <a:rPr lang="en-GB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demarcate and align contours</a:t>
            </a: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7000"/>
              </a:lnSpc>
              <a:spcAft>
                <a:spcPts val="1000"/>
              </a:spcAft>
              <a:buSzPts val="1200"/>
              <a:buFont typeface="+mj-lt"/>
              <a:buAutoNum type="alphaLcPeriod"/>
            </a:pPr>
            <a:r>
              <a:rPr lang="en-GB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determine contour intervals</a:t>
            </a: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7000"/>
              </a:lnSpc>
              <a:spcAft>
                <a:spcPts val="1000"/>
              </a:spcAft>
              <a:buSzPts val="1200"/>
              <a:buFont typeface="+mj-lt"/>
              <a:buAutoNum type="alphaLcPeriod"/>
            </a:pPr>
            <a:r>
              <a:rPr lang="en-GB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determine the soil texture of their farm </a:t>
            </a: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7000"/>
              </a:lnSpc>
              <a:spcAft>
                <a:spcPts val="1000"/>
              </a:spcAft>
              <a:buSzPts val="1200"/>
              <a:buFont typeface="+mj-lt"/>
              <a:buAutoNum type="alphaLcPeriod"/>
            </a:pPr>
            <a:r>
              <a:rPr lang="en-GB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identify the type of conservation measure suitable for their cropping system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E:\IMG_20190614_102249_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2335937"/>
            <a:ext cx="2600325" cy="20586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400800" y="4419600"/>
            <a:ext cx="2895600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Figure: </a:t>
            </a:r>
            <a:r>
              <a:rPr lang="en-US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 exercise on A-Frame calibration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655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</p:spPr>
        <p:txBody>
          <a:bodyPr/>
          <a:lstStyle/>
          <a:p>
            <a:pPr algn="ctr"/>
            <a:r>
              <a:rPr lang="en-US" sz="3600" b="1" dirty="0"/>
              <a:t>Scaling efforts</a:t>
            </a:r>
            <a:endParaRPr lang="en-GB" sz="3600" b="1" dirty="0"/>
          </a:p>
        </p:txBody>
      </p:sp>
      <p:sp>
        <p:nvSpPr>
          <p:cNvPr id="2" name="Rectangle 1"/>
          <p:cNvSpPr/>
          <p:nvPr/>
        </p:nvSpPr>
        <p:spPr>
          <a:xfrm>
            <a:off x="457200" y="2514600"/>
            <a:ext cx="7848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Publish results of finding through engagement with farmers and extension staff on best practices for using the technology of cowpea living mulch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Train farmers on Soil and Water Conservation measures</a:t>
            </a:r>
          </a:p>
        </p:txBody>
      </p:sp>
    </p:spTree>
    <p:extLst>
      <p:ext uri="{BB962C8B-B14F-4D97-AF65-F5344CB8AC3E}">
        <p14:creationId xmlns:p14="http://schemas.microsoft.com/office/powerpoint/2010/main" val="3645721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0" y="1371600"/>
            <a:ext cx="7772400" cy="838200"/>
          </a:xfrm>
        </p:spPr>
        <p:txBody>
          <a:bodyPr/>
          <a:lstStyle/>
          <a:p>
            <a:pPr algn="ctr"/>
            <a:r>
              <a:rPr lang="en-US" sz="3600" b="1" dirty="0"/>
              <a:t>Future direction of research: </a:t>
            </a:r>
            <a:endParaRPr lang="en-GB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609600" y="2209800"/>
            <a:ext cx="7848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Model the effect of cowpea living mulch on soil available water</a:t>
            </a:r>
          </a:p>
          <a:p>
            <a:pPr marL="457200" lvl="0" indent="-4572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Model the effect of cowpea living mulch on the growth and yield of maize.</a:t>
            </a:r>
          </a:p>
          <a:p>
            <a:pPr marL="457200" lvl="0" indent="-4572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Plan publication of results</a:t>
            </a:r>
          </a:p>
        </p:txBody>
      </p:sp>
    </p:spTree>
    <p:extLst>
      <p:ext uri="{BB962C8B-B14F-4D97-AF65-F5344CB8AC3E}">
        <p14:creationId xmlns:p14="http://schemas.microsoft.com/office/powerpoint/2010/main" val="1972341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1371600"/>
            <a:ext cx="8305800" cy="838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Team contribution to </a:t>
            </a:r>
            <a:r>
              <a:rPr lang="en-US" sz="2800" b="1" dirty="0"/>
              <a:t>outcome(s) and output(s)</a:t>
            </a:r>
            <a:endParaRPr lang="en-US" sz="2800" b="1" dirty="0">
              <a:latin typeface="+mn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047362"/>
              </p:ext>
            </p:extLst>
          </p:nvPr>
        </p:nvGraphicFramePr>
        <p:xfrm>
          <a:off x="304800" y="1844040"/>
          <a:ext cx="8534399" cy="516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6010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3958590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2097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109">
                <a:tc>
                  <a:txBody>
                    <a:bodyPr/>
                    <a:lstStyle/>
                    <a:p>
                      <a:r>
                        <a:rPr lang="en-US" sz="1400" dirty="0"/>
                        <a:t>Outcome no._ _ _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Output no. 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Activity no.1.2.1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Sub-activity GH121-1801: Assess the impact of combination of SWC interventions on soil moisture and nutrient fluxes for crop productivity within farming systems across an agro-ecological gradient while capturing gender and socio-economic dynamics of target beneficiaries for climate risk adaptation.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Upper East Region, Ghana: </a:t>
                      </a:r>
                      <a:r>
                        <a:rPr lang="en-US" sz="1200" dirty="0" err="1"/>
                        <a:t>Bonia</a:t>
                      </a:r>
                      <a:r>
                        <a:rPr lang="en-US" sz="1200" dirty="0"/>
                        <a:t> and </a:t>
                      </a:r>
                      <a:r>
                        <a:rPr lang="en-US" sz="1200" dirty="0" err="1"/>
                        <a:t>Nyangua</a:t>
                      </a:r>
                      <a:endParaRPr lang="en-US" sz="12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Northern Region: </a:t>
                      </a:r>
                      <a:r>
                        <a:rPr lang="en-US" sz="1200" dirty="0" err="1"/>
                        <a:t>Chehoy</a:t>
                      </a:r>
                      <a:r>
                        <a:rPr lang="en-US" sz="1200" baseline="0" dirty="0"/>
                        <a:t> No. 2, </a:t>
                      </a:r>
                      <a:r>
                        <a:rPr lang="en-US" sz="1200" dirty="0" err="1"/>
                        <a:t>Duko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Tibali</a:t>
                      </a:r>
                      <a:r>
                        <a:rPr lang="en-US" sz="1200" dirty="0"/>
                        <a:t> and </a:t>
                      </a:r>
                      <a:r>
                        <a:rPr lang="en-US" sz="1200" dirty="0" err="1"/>
                        <a:t>Tingoli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July</a:t>
                      </a:r>
                      <a:r>
                        <a:rPr lang="en-GB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2018 – December 2020 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Soil-crop-water interactions rolled out and assessed at 2 project sites: Upper East (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Bonia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Nyangua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Nutrient Dynamics assessed (Measured and Modelled)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Environmental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Productivity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Social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Economic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Human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IITA:</a:t>
                      </a:r>
                      <a:r>
                        <a:rPr lang="en-US" sz="1200" baseline="0" dirty="0"/>
                        <a:t> Field establishments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CIAT/KNUST: Rolling out SWC measures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3.   IITA-CIAT: Modeling studies to complement field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684752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The work is co-located</a:t>
                      </a:r>
                      <a:r>
                        <a:rPr lang="en-US" sz="1200" baseline="0" dirty="0"/>
                        <a:t> with agronomic work sites. </a:t>
                      </a:r>
                      <a:r>
                        <a:rPr lang="en-US" sz="1200" dirty="0"/>
                        <a:t>Plot level integration of agronomy</a:t>
                      </a:r>
                      <a:r>
                        <a:rPr lang="en-US" sz="1200" baseline="0" dirty="0"/>
                        <a:t> , environment, productivity and social cultural issues.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3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47637" y="2464118"/>
            <a:ext cx="8920163" cy="4241482"/>
            <a:chOff x="810918" y="32289334"/>
            <a:chExt cx="14866938" cy="7069137"/>
          </a:xfrm>
        </p:grpSpPr>
        <p:pic>
          <p:nvPicPr>
            <p:cNvPr id="4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918" y="32289334"/>
              <a:ext cx="14866938" cy="7069137"/>
            </a:xfrm>
            <a:prstGeom prst="rect">
              <a:avLst/>
            </a:prstGeom>
            <a:noFill/>
            <a:ln w="9525">
              <a:solidFill>
                <a:srgbClr val="4F81B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097485" y="32340311"/>
              <a:ext cx="1833217" cy="6778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Inflows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733800" y="32385000"/>
              <a:ext cx="565583" cy="4406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838200" y="-184660"/>
            <a:ext cx="7772400" cy="838200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n-lt"/>
              </a:rPr>
              <a:t>Supporting material</a:t>
            </a:r>
          </a:p>
        </p:txBody>
      </p:sp>
      <p:pic>
        <p:nvPicPr>
          <p:cNvPr id="8" name="Picture 7" descr="20180912_121603_resize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696" y="859155"/>
            <a:ext cx="4032504" cy="19602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7588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850" y="857251"/>
            <a:ext cx="7742734" cy="691115"/>
          </a:xfrm>
        </p:spPr>
        <p:txBody>
          <a:bodyPr/>
          <a:lstStyle/>
          <a:p>
            <a:r>
              <a:rPr lang="en-US" sz="4400" dirty="0"/>
              <a:t>Materials and Methods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586" y="1673051"/>
            <a:ext cx="3572540" cy="3111434"/>
          </a:xfrm>
        </p:spPr>
        <p:txBody>
          <a:bodyPr/>
          <a:lstStyle/>
          <a:p>
            <a:pPr marL="101600" indent="0">
              <a:buNone/>
            </a:pP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>
          <a:xfrm>
            <a:off x="4529470" y="1673052"/>
            <a:ext cx="3466215" cy="3111433"/>
          </a:xfrm>
        </p:spPr>
        <p:txBody>
          <a:bodyPr/>
          <a:lstStyle/>
          <a:p>
            <a:pPr marL="1016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4</a:t>
            </a:fld>
            <a:endParaRPr lang="en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648586" y="1628940"/>
            <a:ext cx="3618613" cy="315554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529470" y="1782283"/>
            <a:ext cx="3466215" cy="29198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94970" y="4880194"/>
            <a:ext cx="2449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Block 1</a:t>
            </a:r>
            <a:r>
              <a:rPr lang="en-US" sz="2000" dirty="0"/>
              <a:t>-Cheyohi No.2          </a:t>
            </a:r>
            <a:r>
              <a:rPr lang="en-US" sz="2000" b="1" dirty="0"/>
              <a:t>Block 3</a:t>
            </a:r>
            <a:r>
              <a:rPr lang="en-US" sz="2000" dirty="0"/>
              <a:t>- Duko</a:t>
            </a:r>
          </a:p>
          <a:p>
            <a:r>
              <a:rPr lang="en-US" sz="2000" b="1" dirty="0"/>
              <a:t>Block 2</a:t>
            </a:r>
            <a:r>
              <a:rPr lang="en-US" sz="2000" dirty="0"/>
              <a:t>- Tingoli                     </a:t>
            </a:r>
            <a:r>
              <a:rPr lang="en-US" sz="2000" b="1" dirty="0"/>
              <a:t>Block 4</a:t>
            </a:r>
            <a:r>
              <a:rPr lang="en-US" sz="2000" dirty="0"/>
              <a:t>- Tibali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73889" y="54824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" y="4880193"/>
            <a:ext cx="16709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V1</a:t>
            </a:r>
            <a:r>
              <a:rPr lang="en-US" sz="2000" dirty="0"/>
              <a:t>-Extra-early</a:t>
            </a:r>
          </a:p>
          <a:p>
            <a:r>
              <a:rPr lang="en-US" sz="2000" b="1" dirty="0"/>
              <a:t>V2</a:t>
            </a:r>
            <a:r>
              <a:rPr lang="en-US" sz="2000" dirty="0"/>
              <a:t>- Early</a:t>
            </a:r>
          </a:p>
          <a:p>
            <a:r>
              <a:rPr lang="en-US" sz="2000" b="1" dirty="0"/>
              <a:t>V3</a:t>
            </a:r>
            <a:r>
              <a:rPr lang="en-US" sz="2000" dirty="0"/>
              <a:t>- Medium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00200" y="4888823"/>
            <a:ext cx="52710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NLM</a:t>
            </a:r>
            <a:r>
              <a:rPr lang="en-US" sz="2000" dirty="0"/>
              <a:t>- No living mulch (</a:t>
            </a:r>
            <a:r>
              <a:rPr lang="en-US" sz="2000" b="1" dirty="0"/>
              <a:t>T1</a:t>
            </a:r>
            <a:r>
              <a:rPr lang="en-US" sz="2000" dirty="0"/>
              <a:t>)</a:t>
            </a:r>
          </a:p>
          <a:p>
            <a:r>
              <a:rPr lang="en-US" sz="2000" b="1" dirty="0"/>
              <a:t>SD</a:t>
            </a:r>
            <a:r>
              <a:rPr lang="en-US" sz="2000" dirty="0"/>
              <a:t>- Cowpea planted same day as maize (</a:t>
            </a:r>
            <a:r>
              <a:rPr lang="en-US" sz="2000" b="1" dirty="0"/>
              <a:t>T2</a:t>
            </a:r>
            <a:r>
              <a:rPr lang="en-US" sz="2000" dirty="0"/>
              <a:t>)</a:t>
            </a:r>
          </a:p>
          <a:p>
            <a:r>
              <a:rPr lang="en-US" sz="2000" b="1" dirty="0"/>
              <a:t>A1WK</a:t>
            </a:r>
            <a:r>
              <a:rPr lang="en-US" sz="2000" dirty="0"/>
              <a:t>- Cowpea planted 1 week after maize (</a:t>
            </a:r>
            <a:r>
              <a:rPr lang="en-US" sz="2000" b="1" dirty="0"/>
              <a:t>T3</a:t>
            </a:r>
            <a:r>
              <a:rPr lang="en-US" sz="2000" dirty="0"/>
              <a:t>)</a:t>
            </a:r>
          </a:p>
          <a:p>
            <a:r>
              <a:rPr lang="en-US" sz="2000" b="1" dirty="0"/>
              <a:t>A2WK</a:t>
            </a:r>
            <a:r>
              <a:rPr lang="en-US" sz="2000" dirty="0"/>
              <a:t>- Cowpea planted 2 weeks after maize (</a:t>
            </a:r>
            <a:r>
              <a:rPr lang="en-US" sz="2000" b="1" dirty="0"/>
              <a:t>T4</a:t>
            </a:r>
            <a:r>
              <a:rPr lang="en-US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1532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ctrTitle" idx="4294967295"/>
          </p:nvPr>
        </p:nvSpPr>
        <p:spPr>
          <a:xfrm>
            <a:off x="1034298" y="863721"/>
            <a:ext cx="6593700" cy="744079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sz="4400" dirty="0">
                <a:solidFill>
                  <a:schemeClr val="tx1"/>
                </a:solidFill>
              </a:rPr>
              <a:t>Materials and Methods</a:t>
            </a:r>
            <a:endParaRPr sz="4400" dirty="0">
              <a:solidFill>
                <a:schemeClr val="tx1"/>
              </a:solidFill>
            </a:endParaRP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4294967295"/>
          </p:nvPr>
        </p:nvSpPr>
        <p:spPr>
          <a:xfrm>
            <a:off x="1034299" y="1714501"/>
            <a:ext cx="6995277" cy="389260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US" sz="2400" u="sng" dirty="0"/>
              <a:t>Planting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Maize- 3 seeds per hill</a:t>
            </a:r>
          </a:p>
          <a:p>
            <a:pPr marL="0" indent="0">
              <a:buNone/>
            </a:pPr>
            <a:r>
              <a:rPr lang="en-US" sz="2400" dirty="0"/>
              <a:t>Cowpea- 2 seeds per hill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u="sng" dirty="0"/>
              <a:t>Fertilizer Application and Weed Control</a:t>
            </a:r>
          </a:p>
          <a:p>
            <a:pPr marL="0" indent="0">
              <a:buNone/>
            </a:pPr>
            <a:r>
              <a:rPr lang="en-US" sz="2400" dirty="0"/>
              <a:t>5 g (NPK), 2.5 g (Urea)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06" name="Google Shape;106;p14"/>
          <p:cNvSpPr txBox="1">
            <a:spLocks noGrp="1"/>
          </p:cNvSpPr>
          <p:nvPr>
            <p:ph type="sldNum" idx="12"/>
          </p:nvPr>
        </p:nvSpPr>
        <p:spPr>
          <a:xfrm>
            <a:off x="8480584" y="56071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r"/>
            <a:fld id="{00000000-1234-1234-1234-123412341234}" type="slidenum">
              <a:rPr lang="en"/>
              <a:pPr algn="r"/>
              <a:t>5</a:t>
            </a:fld>
            <a:endParaRPr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114394"/>
              </p:ext>
            </p:extLst>
          </p:nvPr>
        </p:nvGraphicFramePr>
        <p:xfrm>
          <a:off x="693982" y="4114800"/>
          <a:ext cx="7154618" cy="2739455"/>
        </p:xfrm>
        <a:graphic>
          <a:graphicData uri="http://schemas.openxmlformats.org/drawingml/2006/table">
            <a:tbl>
              <a:tblPr firstRow="1" firstCol="1" bandRow="1">
                <a:tableStyleId>{91EBBBCC-DAD2-459C-BE2E-F6DE35CF9A28}</a:tableStyleId>
              </a:tblPr>
              <a:tblGrid>
                <a:gridCol w="1788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82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90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90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33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kern="100" dirty="0">
                          <a:effectLst/>
                        </a:rPr>
                        <a:t>Community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1</a:t>
                      </a:r>
                      <a:r>
                        <a:rPr lang="en-US" sz="2400" kern="100" baseline="30000" dirty="0">
                          <a:effectLst/>
                        </a:rPr>
                        <a:t>st</a:t>
                      </a:r>
                      <a:r>
                        <a:rPr lang="en-US" sz="2400" kern="100" dirty="0">
                          <a:effectLst/>
                        </a:rPr>
                        <a:t> Fertilizer NPK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2</a:t>
                      </a:r>
                      <a:r>
                        <a:rPr lang="en-US" sz="2400" kern="100" baseline="30000" dirty="0">
                          <a:effectLst/>
                        </a:rPr>
                        <a:t>nd</a:t>
                      </a:r>
                      <a:r>
                        <a:rPr lang="en-US" sz="2400" kern="100" dirty="0">
                          <a:effectLst/>
                        </a:rPr>
                        <a:t> Fertilizer Urea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Weed Control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24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Cheyohi No.2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06/08/19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31/08/19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09/08/19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Tingoli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24/07/19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31/08/19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09/08/19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Duko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23/07/19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04/09/19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03/08/19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Tibali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25/07/19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02/09/19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27/07/19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1480" y="1546811"/>
            <a:ext cx="3045320" cy="20302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4891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ctrTitle" idx="4294967295"/>
          </p:nvPr>
        </p:nvSpPr>
        <p:spPr>
          <a:xfrm>
            <a:off x="1034299" y="1111654"/>
            <a:ext cx="6593700" cy="744079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sz="4400" dirty="0">
                <a:solidFill>
                  <a:schemeClr val="tx1"/>
                </a:solidFill>
              </a:rPr>
              <a:t>Materials and Methods</a:t>
            </a:r>
            <a:endParaRPr sz="4400" dirty="0">
              <a:solidFill>
                <a:schemeClr val="tx1"/>
              </a:solidFill>
            </a:endParaRP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4294967295"/>
          </p:nvPr>
        </p:nvSpPr>
        <p:spPr>
          <a:xfrm>
            <a:off x="381000" y="2044790"/>
            <a:ext cx="6153151" cy="420360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US" sz="2800" u="sng" dirty="0"/>
              <a:t>Soil moisture content data </a:t>
            </a:r>
          </a:p>
          <a:p>
            <a:pPr marL="0" indent="0">
              <a:buNone/>
            </a:pPr>
            <a:r>
              <a:rPr lang="en-US" sz="2800" dirty="0"/>
              <a:t>Equipment: Diviner 2000 Probe and Display logger unit</a:t>
            </a:r>
          </a:p>
          <a:p>
            <a:pPr marL="0" indent="0">
              <a:buNone/>
            </a:pPr>
            <a:r>
              <a:rPr lang="en-US" sz="2800" dirty="0"/>
              <a:t>Data unit: Scaled frequency</a:t>
            </a:r>
          </a:p>
          <a:p>
            <a:pPr marL="0" indent="0">
              <a:buNone/>
            </a:pPr>
            <a:r>
              <a:rPr lang="en-US" sz="2800" dirty="0"/>
              <a:t>Method: Diviner probe is swiped through 5 cm diameter, 60 cm long PVC access tubes installed in each plot. Display logger unit beeps at each 10 cm interval reading (40 cm maximum depth).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106" name="Google Shape;106;p14"/>
          <p:cNvSpPr txBox="1">
            <a:spLocks noGrp="1"/>
          </p:cNvSpPr>
          <p:nvPr>
            <p:ph type="sldNum" idx="12"/>
          </p:nvPr>
        </p:nvSpPr>
        <p:spPr>
          <a:xfrm>
            <a:off x="8480584" y="560710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r"/>
            <a:fld id="{00000000-1234-1234-1234-123412341234}" type="slidenum">
              <a:rPr lang="en"/>
              <a:pPr algn="r"/>
              <a:t>6</a:t>
            </a:fld>
            <a:endParaRPr/>
          </a:p>
        </p:txBody>
      </p:sp>
      <p:pic>
        <p:nvPicPr>
          <p:cNvPr id="6" name="Picture 5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34151" y="3133725"/>
            <a:ext cx="2352674" cy="814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469" y="4106133"/>
            <a:ext cx="2251454" cy="15009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1510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765300"/>
            <a:ext cx="5970905" cy="44069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371600" y="6287869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Figure: Soil moisture </a:t>
            </a:r>
            <a:r>
              <a:rPr lang="en-US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retension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trend for the different cowpea living mulch system</a:t>
            </a:r>
            <a:endParaRPr lang="en-GB" dirty="0"/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0852" y="963831"/>
            <a:ext cx="7772400" cy="685800"/>
          </a:xfrm>
        </p:spPr>
        <p:txBody>
          <a:bodyPr/>
          <a:lstStyle/>
          <a:p>
            <a:pPr algn="ctr"/>
            <a:r>
              <a:rPr lang="en-GB" sz="2800" b="1" dirty="0"/>
              <a:t>Key research findings</a:t>
            </a:r>
          </a:p>
        </p:txBody>
      </p:sp>
    </p:spTree>
    <p:extLst>
      <p:ext uri="{BB962C8B-B14F-4D97-AF65-F5344CB8AC3E}">
        <p14:creationId xmlns:p14="http://schemas.microsoft.com/office/powerpoint/2010/main" val="3105245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4487" y="1655445"/>
            <a:ext cx="5915025" cy="354711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524000" y="5638800"/>
            <a:ext cx="6400799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b="1" i="1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Figure: Correlation between available moisture </a:t>
            </a:r>
            <a:r>
              <a:rPr lang="en-US" b="1" i="1" dirty="0" err="1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retension</a:t>
            </a:r>
            <a:r>
              <a:rPr lang="en-US" b="1" i="1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grain yield for the different CLM treatments</a:t>
            </a:r>
            <a:endParaRPr lang="en-GB" sz="16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0852" y="963831"/>
            <a:ext cx="7772400" cy="685800"/>
          </a:xfrm>
        </p:spPr>
        <p:txBody>
          <a:bodyPr/>
          <a:lstStyle/>
          <a:p>
            <a:pPr algn="ctr"/>
            <a:r>
              <a:rPr lang="en-GB" sz="2800" b="1" dirty="0"/>
              <a:t>Key research findings</a:t>
            </a:r>
          </a:p>
        </p:txBody>
      </p:sp>
    </p:spTree>
    <p:extLst>
      <p:ext uri="{BB962C8B-B14F-4D97-AF65-F5344CB8AC3E}">
        <p14:creationId xmlns:p14="http://schemas.microsoft.com/office/powerpoint/2010/main" val="1816809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en-US" sz="3200" b="1" dirty="0"/>
              <a:t>Research progress towards outcomes</a:t>
            </a:r>
            <a:endParaRPr lang="en-GB" sz="3200" b="1" dirty="0"/>
          </a:p>
        </p:txBody>
      </p:sp>
      <p:sp>
        <p:nvSpPr>
          <p:cNvPr id="8" name="Rectangle 7"/>
          <p:cNvSpPr/>
          <p:nvPr/>
        </p:nvSpPr>
        <p:spPr>
          <a:xfrm>
            <a:off x="304800" y="2895600"/>
            <a:ext cx="8458200" cy="237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Expectations:  </a:t>
            </a:r>
          </a:p>
          <a:p>
            <a:pPr marL="457200" marR="0" lvl="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MPhil thesis by end of July, 2020 on the effect of cowpea living mulch on maize growth and yield, and soil water availability; and a </a:t>
            </a:r>
          </a:p>
          <a:p>
            <a:pPr marL="457200" marR="0" lvl="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 MPhil by July 2021 on modelling</a:t>
            </a:r>
          </a:p>
        </p:txBody>
      </p:sp>
    </p:spTree>
    <p:extLst>
      <p:ext uri="{BB962C8B-B14F-4D97-AF65-F5344CB8AC3E}">
        <p14:creationId xmlns:p14="http://schemas.microsoft.com/office/powerpoint/2010/main" val="596184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2385</TotalTime>
  <Words>696</Words>
  <Application>Microsoft Macintosh PowerPoint</Application>
  <PresentationFormat>On-screen Show (4:3)</PresentationFormat>
  <Paragraphs>110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Gill Sans</vt:lpstr>
      <vt:lpstr>Lato Light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Materials and Methods</vt:lpstr>
      <vt:lpstr>Materials and Methods</vt:lpstr>
      <vt:lpstr>Materials and Methods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Odhong, Jonathan (IITA)</cp:lastModifiedBy>
  <cp:revision>51</cp:revision>
  <cp:lastPrinted>2011-10-06T11:45:23Z</cp:lastPrinted>
  <dcterms:created xsi:type="dcterms:W3CDTF">2018-05-19T10:21:56Z</dcterms:created>
  <dcterms:modified xsi:type="dcterms:W3CDTF">2021-03-09T16:02:36Z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